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大家好，接下來五分鐘，我想跟大家分享一個真實打磨出來的 Claude Code Skill，代號叫 course-prep，中文可以叫它「課前準備陪讀助理」。這不是一個憑空設計的功能，是主角 Alex 每週都要上好幾堂線上 AI 培訓課，在一次又一次真實上課的過程裡，一邊用、一邊被抓出問題、一邊修出來的。今天要講的重點有三個：它解決了什麼問題、它怎麼在自動化跟安全之間抓平衡，還有它在真實世界裡踩過哪些坑、學到了什麼。準備好了嗎，我們開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先講痛點。Alex 手上同時報名好幾個系列課程，每個系列都是四天起跳，開課前常常要花十幾分鐘東翻西找。第一個問題是連結散落——課程通知信有時候只給視訊連結，簽到表、前測要另外等一封信、或是等 LINE 群組公告，永遠不確定東西到底齊不齊。第二個問題是 LINE 群組洗版，真正重要的公告很容易被閒聊訊息蓋過去。第三，簽到跟前測的規則其實每個系列都不太一樣，很容易漏做，尤其前測通常只有第一天有、後測只有最後一天有，很容易搞混。第四個是行事曆常常對不上，因為報名的課太多，甚至有的用 Google Meet、有的用 Webex，平台都不一樣。這些瑣碎但反覆發生的麻煩，就是這個 skill 想解決的起點。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解法很直觀，就是把準備流程串成一條線。Alex 只要說一句「準備上課」，skill 就自動開始：第一步去 Gmail 找最新的課程通知信；第二步如果信裡資料不齊，就去 LINE 群組把缺的連結補上；第三步比較特別：簽到表可以直接照個人資料填好，但前測不一樣，因為前測結果對某些學員來說會影響到結業證書、甚至日後職涯升遷的資格，所以這個 skill 不會自作主張幫忙作答，而是把每一題題目逐題列出來，等 Alex 自己給答案，再自動把答案填進表單，一樣停在送出前那一步；第四步把視訊連結、LINE 群組、講義各自開成獨立分頁，不互相蓋掉；第五步同步進 Google 行事曆，還會先檢查有沒有重複項目再動手；最後一步，是用固定格式給 Alex 一份狀態報告——已經確認的、已經開好的、還缺什麼，一目了然，而且如果有東西真的沒找到，會老實寫出來，不會裝作沒事。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這張投影片是整個 skill 最重要的設計原則。判斷標準很簡單：這個動作能不能反悔？左邊，凡是可以反悔、可以重來的事情，像是搜尋郵件、開分頁、把表單填到最後一格、同步行事曆，全部放手自動化，不用每一步都問 Alex。右邊，凡是「有去無回」的動作——按下表單送出、按下加入群組的確認鍵、在群組裡發言、或是任何會被別的同學或老師看到的動作——一律停在那一步，把最後的決定權交回 Alex 手上。這個原則聽起來簡單，但價值在於：Alex 不用每次都盯著、每一步都口頭確認，因為信任已經寫進規則裡了，只有真正重要的那一下，才需要他自己按。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上課的時候，這個 skill 還有一個角色，就是幫忙盯著 LINE 群組，但不能用最笨的方式——固定每幾分鐘就打斷 Alex 一次。所以設計了一個冷熱區的節奏：預設是冷區，每十五分鐘看一次群組就好；一旦真的抓到同學提問、或老師助教回應，或是 Alex 自己說「去看一下」，就立刻跳進兩分鐘一次的熱區，緊盯著看有沒有後續。如果連續幾輪都沒有新內容，就沿著三分鐘、七分鐘的階梯慢慢退溫，最後回到十五分鐘的冷區，不會一直停在高頻率浪費資源。而且有個關鍵規則：只有真的抓到有意義的新內容，或者 Alex 主動來問，這個 skill 才會開口講話，單純輪詢本身完全不會打擾正在上課的 Alex。這個節奏其實是借用了系統監控裡常見的自適應輪詢概念，用在課堂監看上剛好合適。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接下來分享三個真的踩過的坑，因為這才是這個 skill 真正的價值所在——它是被真實使用逼出來的，不是紙上談兵。第一個坑是行事曆重複：一開始沒有養成先查再建的習慣，結果同一堂課建出兩筆重複項目，後來修正成強制規則，動手新增前一定要先查有沒有既有項目，有的話就把新資訊併進去，而不是又建一筆。第二個坑是聊天軟體的自動化不穩定，某些畫面下視窗展不開、輸入框打不進字，重試好幾次都沒用。學到的教訓是，卡住的自動化不要一直硬重試浪費時間，應該把內容準備好，最後一步交給人類自己完成。第三個坑很有趣，是誤判課程進度——看到後測連結出現，就以為是最後一堂課，其實只是提前公告而已。後來學到，要先查行事曆確認今天是系列課程的第幾天，才能正確判斷前測後測什麼時候該出現，而不是憑當下看到什麼就下結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這張我想特別講一下背後怎麼實現，因為這裡有一個很多人會誤會的地方：Claude Code 本身，就是我現在講話用的這個東西，其實只是一段對話 session，並不是一個二十四小時開著的服務。所以當 Alex 需要「上課前二十分鐘要被語音叫醒」這種功能的時候，Claude Code 自己是做不到的——它沒辦法關掉之後還記得要在某個時間點醒過來做事。解法是分工：Claude Code 負責有判斷力的部分，也就是去讀信、算出今天幾點上課、組出提醒要講的內容，把這些結構化資料交出去之後，它的任務就結束了。真正負責等待跟觸發的，是家裡一台常駐運作的小主機上跑的 n8n，它會一直開著，自己算出「上課前二十分鐘」那個時間點，時間到了才去觸發 Home Assistant，讓喇叭把語音提醒唸出來，每五分鐘一次最多三次。如果 Alex 對著喇叭說一聲「OK I got it」，語音辨識會設定一個 ACK 旗標，回頭通知系統停止後續提醒。這個架構的重點就是一句話：判斷交給對話型的 AI，等待跟觸發交給真正常駐的系統，兩邊分工才做得出「定時把人叫醒」這種需要持續運作的功能。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最後做個總結。這整套「course-prep」的做法，其實不是只能用在準備上課這件事上。只要一項任務符合幾個特徵——它會重複發生、需要好幾個步驟才能完成、過程中牽涉到外部連結或外部系統、而且最後需要一次人類拍板的動作，這套「自動化到送出前一步」的模式就可以套用過去。回顧一下今天講的四個重點：第一，主動把跨來源的資訊找齊，不要有死角；第二，自動化要做到底線，只在真正不可逆的那一步前面停下來；第三，監看的頻率要跟著實際情況自適應調整，不要用一成不變的節奏打擾人；第四，也是最重要的，好的自動化不是一次設計完美，而是在真實場景裡不斷被使用、被修正出來的。以上就是今天五分鐘的分享，謝謝大家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943600" cy="5943600"/>
          </a:xfrm>
          <a:prstGeom prst="ellipse">
            <a:avLst/>
          </a:prstGeom>
          <a:solidFill>
            <a:srgbClr val="263073"/>
          </a:solidFill>
          <a:ln/>
        </p:spPr>
      </p:sp>
      <p:sp>
        <p:nvSpPr>
          <p:cNvPr id="3" name="Shape 1"/>
          <p:cNvSpPr/>
          <p:nvPr/>
        </p:nvSpPr>
        <p:spPr>
          <a:xfrm>
            <a:off x="10058400" y="4206240"/>
            <a:ext cx="3840480" cy="3840480"/>
          </a:xfrm>
          <a:prstGeom prst="ellipse">
            <a:avLst/>
          </a:prstGeom>
          <a:solidFill>
            <a:srgbClr val="2C3785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0515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· CLAUDE CODE SKILL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77240" y="1508760"/>
            <a:ext cx="9601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課前準備陪讀助理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22960" y="2514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從真實上課場景打磨出來的自動化 Skill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22960" y="3429000"/>
            <a:ext cx="54864" cy="1005840"/>
          </a:xfrm>
          <a:prstGeom prst="rect">
            <a:avLst/>
          </a:prstGeom>
          <a:solidFill>
            <a:srgbClr val="4A6CF7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3337560"/>
            <a:ext cx="7772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省下的不是時間，</a:t>
            </a:r>
            <a:endParaRPr lang="en-US" sz="2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是每次上課前的手忙腳亂。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822960" y="6126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講者：Codex（語音簡報）　｜　案例主角：化名 Alex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1F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問題：上課前的手忙腳亂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每週要上多堂政府委訓的線上 AI 課程，開課前十分鐘常常是這樣的：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2514600" cy="3931920"/>
          </a:xfrm>
          <a:prstGeom prst="roundRect">
            <a:avLst>
              <a:gd name="adj" fmla="val 4364"/>
            </a:avLst>
          </a:prstGeom>
          <a:solidFill>
            <a:srgbClr val="F4F6FB"/>
          </a:solidFill>
          <a:ln/>
          <a:effectLst>
            <a:outerShdw sx="100000" sy="100000" kx="0" ky="0" algn="bl" rotWithShape="0" blurRad="76200" dist="38100" dir="5400000">
              <a:srgbClr val="1B1F3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85900" y="2286000"/>
            <a:ext cx="822960" cy="82296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6" name="Text 4"/>
          <p:cNvSpPr/>
          <p:nvPr/>
        </p:nvSpPr>
        <p:spPr>
          <a:xfrm>
            <a:off x="1485900" y="2286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8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</a:t>
            </a:r>
            <a:endParaRPr lang="en-US" sz="1980" dirty="0"/>
          </a:p>
        </p:txBody>
      </p:sp>
      <p:sp>
        <p:nvSpPr>
          <p:cNvPr id="7" name="Text 5"/>
          <p:cNvSpPr/>
          <p:nvPr/>
        </p:nvSpPr>
        <p:spPr>
          <a:xfrm>
            <a:off x="804672" y="3291840"/>
            <a:ext cx="2185416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課程連結散落在 Email 裡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04672" y="4114800"/>
            <a:ext cx="2185416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有時只給視訊連結，簽到表、前測另外用別封信或 LINE 群組補發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410712" y="1965960"/>
            <a:ext cx="2514600" cy="3931920"/>
          </a:xfrm>
          <a:prstGeom prst="roundRect">
            <a:avLst>
              <a:gd name="adj" fmla="val 4364"/>
            </a:avLst>
          </a:prstGeom>
          <a:solidFill>
            <a:srgbClr val="F4F6FB"/>
          </a:solidFill>
          <a:ln/>
          <a:effectLst>
            <a:outerShdw sx="100000" sy="100000" kx="0" ky="0" algn="bl" rotWithShape="0" blurRad="76200" dist="38100" dir="5400000">
              <a:srgbClr val="1B1F3B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256532" y="2286000"/>
            <a:ext cx="822960" cy="82296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4256532" y="2286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8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</a:t>
            </a:r>
            <a:endParaRPr lang="en-US" sz="1980" dirty="0"/>
          </a:p>
        </p:txBody>
      </p:sp>
      <p:sp>
        <p:nvSpPr>
          <p:cNvPr id="12" name="Text 10"/>
          <p:cNvSpPr/>
          <p:nvPr/>
        </p:nvSpPr>
        <p:spPr>
          <a:xfrm>
            <a:off x="3575304" y="3291840"/>
            <a:ext cx="2185416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群組訊息洗版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3575304" y="4114800"/>
            <a:ext cx="2185416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真正有用的公告（連結、通知）淹沒在閒聊裡，很難每次都盯著看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181344" y="1965960"/>
            <a:ext cx="2514600" cy="3931920"/>
          </a:xfrm>
          <a:prstGeom prst="roundRect">
            <a:avLst>
              <a:gd name="adj" fmla="val 4364"/>
            </a:avLst>
          </a:prstGeom>
          <a:solidFill>
            <a:srgbClr val="F4F6FB"/>
          </a:solidFill>
          <a:ln/>
          <a:effectLst>
            <a:outerShdw sx="100000" sy="100000" kx="0" ky="0" algn="bl" rotWithShape="0" blurRad="76200" dist="38100" dir="5400000">
              <a:srgbClr val="1B1F3B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027164" y="2286000"/>
            <a:ext cx="822960" cy="82296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6" name="Text 14"/>
          <p:cNvSpPr/>
          <p:nvPr/>
        </p:nvSpPr>
        <p:spPr>
          <a:xfrm>
            <a:off x="7027164" y="2286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8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</a:t>
            </a:r>
            <a:endParaRPr lang="en-US" sz="1980" dirty="0"/>
          </a:p>
        </p:txBody>
      </p:sp>
      <p:sp>
        <p:nvSpPr>
          <p:cNvPr id="17" name="Text 15"/>
          <p:cNvSpPr/>
          <p:nvPr/>
        </p:nvSpPr>
        <p:spPr>
          <a:xfrm>
            <a:off x="6345936" y="3291840"/>
            <a:ext cx="2185416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簽到 / 前測容易漏做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6345936" y="4114800"/>
            <a:ext cx="2185416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多天系列課程規則不一：有的每天要簽到，前測卻只有第一天有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8951976" y="1965960"/>
            <a:ext cx="2514600" cy="3931920"/>
          </a:xfrm>
          <a:prstGeom prst="roundRect">
            <a:avLst>
              <a:gd name="adj" fmla="val 4364"/>
            </a:avLst>
          </a:prstGeom>
          <a:solidFill>
            <a:srgbClr val="F4F6FB"/>
          </a:solidFill>
          <a:ln/>
          <a:effectLst>
            <a:outerShdw sx="100000" sy="100000" kx="0" ky="0" algn="bl" rotWithShape="0" blurRad="76200" dist="38100" dir="5400000">
              <a:srgbClr val="1B1F3B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797796" y="2286000"/>
            <a:ext cx="822960" cy="82296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21" name="Text 19"/>
          <p:cNvSpPr/>
          <p:nvPr/>
        </p:nvSpPr>
        <p:spPr>
          <a:xfrm>
            <a:off x="9797796" y="2286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8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🗓️</a:t>
            </a:r>
            <a:endParaRPr lang="en-US" sz="1980" dirty="0"/>
          </a:p>
        </p:txBody>
      </p:sp>
      <p:sp>
        <p:nvSpPr>
          <p:cNvPr id="22" name="Text 20"/>
          <p:cNvSpPr/>
          <p:nvPr/>
        </p:nvSpPr>
        <p:spPr>
          <a:xfrm>
            <a:off x="9116568" y="3291840"/>
            <a:ext cx="2185416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行事曆對不上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9116568" y="4114800"/>
            <a:ext cx="2185416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報名多、班別多，容易搞混時間、地點、甚至用錯視訊平台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解法：一條端到端的準備流程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觸發一句「準備上課」，skill 就照這條線走完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94360" y="2057400"/>
            <a:ext cx="1783080" cy="1371600"/>
          </a:xfrm>
          <a:prstGeom prst="roundRect">
            <a:avLst>
              <a:gd name="adj" fmla="val 6667"/>
            </a:avLst>
          </a:prstGeom>
          <a:solidFill>
            <a:srgbClr val="263073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04088" y="21488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FA3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04088" y="2560320"/>
            <a:ext cx="1563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找信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04088" y="2926080"/>
            <a:ext cx="15636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9C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搜 Gmail 課程通知信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359152" y="2542032"/>
            <a:ext cx="29260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514600" y="2057400"/>
            <a:ext cx="1783080" cy="1371600"/>
          </a:xfrm>
          <a:prstGeom prst="roundRect">
            <a:avLst>
              <a:gd name="adj" fmla="val 6667"/>
            </a:avLst>
          </a:prstGeom>
          <a:solidFill>
            <a:srgbClr val="263073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24328" y="21488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FA3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2624328" y="2560320"/>
            <a:ext cx="1563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補資料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624328" y="2926080"/>
            <a:ext cx="15636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9C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去 LINE 群組找缺的連結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279392" y="2542032"/>
            <a:ext cx="29260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434840" y="2057400"/>
            <a:ext cx="1783080" cy="1371600"/>
          </a:xfrm>
          <a:prstGeom prst="roundRect">
            <a:avLst>
              <a:gd name="adj" fmla="val 6667"/>
            </a:avLst>
          </a:prstGeom>
          <a:solidFill>
            <a:srgbClr val="263073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44568" y="21488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FA3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544568" y="2560320"/>
            <a:ext cx="1563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簽到/前測問答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44568" y="2926080"/>
            <a:ext cx="15636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9C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簽到填好；前測逐題等 Alex 作答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199632" y="2542032"/>
            <a:ext cx="29260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6355080" y="2057400"/>
            <a:ext cx="1783080" cy="1371600"/>
          </a:xfrm>
          <a:prstGeom prst="roundRect">
            <a:avLst>
              <a:gd name="adj" fmla="val 6667"/>
            </a:avLst>
          </a:prstGeom>
          <a:solidFill>
            <a:srgbClr val="263073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64808" y="21488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FA3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464808" y="2560320"/>
            <a:ext cx="1563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開分頁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64808" y="2926080"/>
            <a:ext cx="15636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9C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視訊、群組、講義一次排好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8119872" y="2542032"/>
            <a:ext cx="29260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275320" y="2057400"/>
            <a:ext cx="1783080" cy="1371600"/>
          </a:xfrm>
          <a:prstGeom prst="roundRect">
            <a:avLst>
              <a:gd name="adj" fmla="val 6667"/>
            </a:avLst>
          </a:prstGeom>
          <a:solidFill>
            <a:srgbClr val="263073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85048" y="21488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FA3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8385048" y="2560320"/>
            <a:ext cx="1563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同步行事曆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385048" y="2926080"/>
            <a:ext cx="15636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9C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查重複、併入既有資訊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10040112" y="2542032"/>
            <a:ext cx="29260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10195560" y="2057400"/>
            <a:ext cx="1783080" cy="1371600"/>
          </a:xfrm>
          <a:prstGeom prst="roundRect">
            <a:avLst>
              <a:gd name="adj" fmla="val 6667"/>
            </a:avLst>
          </a:prstGeom>
          <a:solidFill>
            <a:srgbClr val="263073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305288" y="21488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FA3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10305288" y="2560320"/>
            <a:ext cx="1563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固定格式回報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0305288" y="2926080"/>
            <a:ext cx="15636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9C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一份清單告訴 Alex 還缺什麼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594360" y="3977640"/>
            <a:ext cx="10881360" cy="1965960"/>
          </a:xfrm>
          <a:prstGeom prst="roundRect">
            <a:avLst>
              <a:gd name="adj" fmla="val 5581"/>
            </a:avLst>
          </a:prstGeom>
          <a:solidFill>
            <a:srgbClr val="16204F"/>
          </a:solidFill>
          <a:ln/>
        </p:spPr>
      </p:sp>
      <p:sp>
        <p:nvSpPr>
          <p:cNvPr id="34" name="Text 32"/>
          <p:cNvSpPr/>
          <p:nvPr/>
        </p:nvSpPr>
        <p:spPr>
          <a:xfrm>
            <a:off x="914400" y="42062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最後一步不是把事情做完，是給 Alex 一份看得懂的狀態單：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914400" y="4709160"/>
            <a:ext cx="10241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已確認 → 課程 / 時間 / 視訊連結 / 講師　　已開啟 → 視訊 / LINE / 簽到表 / 前測 / 講義　　還缺 → 誠實列出沒找到的東西，不留白裝沒事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F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設計原則：自動化到「送出」前一步就停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能自動的都自動，但「有去無回」的動作一律交回人類手上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5074920" cy="4023360"/>
          </a:xfrm>
          <a:prstGeom prst="roundRect">
            <a:avLst>
              <a:gd name="adj" fmla="val 3182"/>
            </a:avLst>
          </a:prstGeom>
          <a:solidFill>
            <a:srgbClr val="EFF6EE"/>
          </a:solidFill>
          <a:ln/>
        </p:spPr>
      </p:sp>
      <p:sp>
        <p:nvSpPr>
          <p:cNvPr id="5" name="Shape 3"/>
          <p:cNvSpPr/>
          <p:nvPr/>
        </p:nvSpPr>
        <p:spPr>
          <a:xfrm>
            <a:off x="960120" y="2286000"/>
            <a:ext cx="640080" cy="640080"/>
          </a:xfrm>
          <a:prstGeom prst="ellipse">
            <a:avLst/>
          </a:prstGeom>
          <a:solidFill>
            <a:srgbClr val="CFE8CB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2860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" b="1" dirty="0">
                <a:solidFill>
                  <a:srgbClr val="1F5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540" dirty="0"/>
          </a:p>
        </p:txBody>
      </p:sp>
      <p:sp>
        <p:nvSpPr>
          <p:cNvPr id="7" name="Text 5"/>
          <p:cNvSpPr/>
          <p:nvPr/>
        </p:nvSpPr>
        <p:spPr>
          <a:xfrm>
            <a:off x="1783080" y="235000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5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放手自動化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45262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搜尋 Email、彙整資訊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開瀏覽器分頁、排版面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把表單資料填到最後一格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同步行事曆、去除重複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監看群組、整理新訊息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035040" y="1965960"/>
            <a:ext cx="5074920" cy="4023360"/>
          </a:xfrm>
          <a:prstGeom prst="roundRect">
            <a:avLst>
              <a:gd name="adj" fmla="val 3182"/>
            </a:avLst>
          </a:prstGeom>
          <a:solidFill>
            <a:srgbClr val="FCEEEE"/>
          </a:solidFill>
          <a:ln/>
        </p:spPr>
      </p:sp>
      <p:sp>
        <p:nvSpPr>
          <p:cNvPr id="10" name="Shape 8"/>
          <p:cNvSpPr/>
          <p:nvPr/>
        </p:nvSpPr>
        <p:spPr>
          <a:xfrm>
            <a:off x="6355080" y="2286000"/>
            <a:ext cx="640080" cy="640080"/>
          </a:xfrm>
          <a:prstGeom prst="ellipse">
            <a:avLst/>
          </a:prstGeom>
          <a:solidFill>
            <a:srgbClr val="F6C9C7"/>
          </a:solidFill>
          <a:ln/>
        </p:spPr>
      </p:sp>
      <p:sp>
        <p:nvSpPr>
          <p:cNvPr id="11" name="Text 9"/>
          <p:cNvSpPr/>
          <p:nvPr/>
        </p:nvSpPr>
        <p:spPr>
          <a:xfrm>
            <a:off x="6355080" y="22860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" b="1" dirty="0">
                <a:solidFill>
                  <a:srgbClr val="8A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✋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7178040" y="2350008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A1F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永遠停下來讓人確認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309360" y="3108960"/>
            <a:ext cx="45262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按下表單「送出」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加入 LINE 群組的確認鍵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在群組裡發言 / 打字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不確定的前測答案</a:t>
            </a:r>
            <a:endParaRPr lang="en-US" sz="1450" dirty="0"/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任何會通知到其他人的動作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上課中：冷熱區自適應監看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不是每 15 分鐘固定打擾一次，也不是完全不看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777240" y="4297680"/>
            <a:ext cx="2286000" cy="1280160"/>
          </a:xfrm>
          <a:prstGeom prst="roundRect">
            <a:avLst>
              <a:gd name="adj" fmla="val 5714"/>
            </a:avLst>
          </a:prstGeom>
          <a:solidFill>
            <a:srgbClr val="263073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38404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分鐘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77240" y="4434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冷區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91840" y="3749040"/>
            <a:ext cx="2286000" cy="1828800"/>
          </a:xfrm>
          <a:prstGeom prst="roundRect">
            <a:avLst>
              <a:gd name="adj" fmla="val 4000"/>
            </a:avLst>
          </a:prstGeom>
          <a:solidFill>
            <a:srgbClr val="2C3785"/>
          </a:solidFill>
          <a:ln/>
        </p:spPr>
      </p:sp>
      <p:sp>
        <p:nvSpPr>
          <p:cNvPr id="8" name="Text 6"/>
          <p:cNvSpPr/>
          <p:nvPr/>
        </p:nvSpPr>
        <p:spPr>
          <a:xfrm>
            <a:off x="329184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分鐘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291840" y="38862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熱區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806440" y="3200400"/>
            <a:ext cx="2286000" cy="2377440"/>
          </a:xfrm>
          <a:prstGeom prst="roundRect">
            <a:avLst>
              <a:gd name="adj" fmla="val 3200"/>
            </a:avLst>
          </a:prstGeom>
          <a:solidFill>
            <a:srgbClr val="34419C"/>
          </a:solidFill>
          <a:ln/>
        </p:spPr>
      </p:sp>
      <p:sp>
        <p:nvSpPr>
          <p:cNvPr id="11" name="Text 9"/>
          <p:cNvSpPr/>
          <p:nvPr/>
        </p:nvSpPr>
        <p:spPr>
          <a:xfrm>
            <a:off x="5806440" y="27432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分鐘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806440" y="33375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熱區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321040" y="2651760"/>
            <a:ext cx="2286000" cy="2926080"/>
          </a:xfrm>
          <a:prstGeom prst="roundRect">
            <a:avLst>
              <a:gd name="adj" fmla="val 3200"/>
            </a:avLst>
          </a:prstGeom>
          <a:solidFill>
            <a:srgbClr val="4A6CF7"/>
          </a:solidFill>
          <a:ln/>
        </p:spPr>
      </p:sp>
      <p:sp>
        <p:nvSpPr>
          <p:cNvPr id="14" name="Text 12"/>
          <p:cNvSpPr/>
          <p:nvPr/>
        </p:nvSpPr>
        <p:spPr>
          <a:xfrm>
            <a:off x="8321040" y="21945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分鐘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321040" y="2788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熱區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5715000"/>
            <a:ext cx="9829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AA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持續無新內容 →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452360" y="1874520"/>
            <a:ext cx="4114800" cy="3429000"/>
          </a:xfrm>
          <a:prstGeom prst="roundRect">
            <a:avLst>
              <a:gd name="adj" fmla="val 3200"/>
            </a:avLst>
          </a:prstGeom>
          <a:solidFill>
            <a:srgbClr val="16204F"/>
          </a:solidFill>
          <a:ln/>
        </p:spPr>
      </p:sp>
      <p:sp>
        <p:nvSpPr>
          <p:cNvPr id="18" name="Text 16"/>
          <p:cNvSpPr/>
          <p:nvPr/>
        </p:nvSpPr>
        <p:spPr>
          <a:xfrm>
            <a:off x="7726680" y="20574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四條規則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726680" y="2514600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250" dirty="0">
                <a:solidFill>
                  <a:srgbClr val="E4E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有人問問題、老師 / 助教回應 → 立刻跳回 2 分鐘熱區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7726680" y="3227832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250" dirty="0">
                <a:solidFill>
                  <a:srgbClr val="E4E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主動說「去看一下」→ 立刻跳回 2 分鐘熱區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7726680" y="3941064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250" dirty="0">
                <a:solidFill>
                  <a:srgbClr val="E4E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連續沒有新內容 → 階梯式退回 3 → 7 → 15 分鐘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7726680" y="4654296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250" dirty="0">
                <a:solidFill>
                  <a:srgbClr val="E4E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只有真的抓到新內容，或 Alex 主動問，才開口回報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1F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實戰打磨：三個真實踩過的坑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這個 skill 不是一次設計完美，是邊上課邊修出來的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10881360" cy="1325880"/>
          </a:xfrm>
          <a:prstGeom prst="roundRect">
            <a:avLst>
              <a:gd name="adj" fmla="val 6897"/>
            </a:avLst>
          </a:prstGeom>
          <a:solidFill>
            <a:srgbClr val="F4F6FB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2354580"/>
            <a:ext cx="640080" cy="64008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3545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40" dirty="0"/>
          </a:p>
        </p:txBody>
      </p:sp>
      <p:sp>
        <p:nvSpPr>
          <p:cNvPr id="7" name="Text 5"/>
          <p:cNvSpPr/>
          <p:nvPr/>
        </p:nvSpPr>
        <p:spPr>
          <a:xfrm>
            <a:off x="1783080" y="2139696"/>
            <a:ext cx="274320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行事曆重複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663440" y="2139696"/>
            <a:ext cx="667512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沒有先查既有事件就直接新增，結果建出兩筆重複項目。修正後改成「先查、找到既有項目就併入資訊，沒有才新增」，變成強制步驟。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40080" y="3474720"/>
            <a:ext cx="10881360" cy="1325880"/>
          </a:xfrm>
          <a:prstGeom prst="roundRect">
            <a:avLst>
              <a:gd name="adj" fmla="val 6897"/>
            </a:avLst>
          </a:prstGeom>
          <a:solidFill>
            <a:srgbClr val="F4F6FB"/>
          </a:solidFill>
          <a:ln/>
        </p:spPr>
      </p:sp>
      <p:sp>
        <p:nvSpPr>
          <p:cNvPr id="10" name="Shape 8"/>
          <p:cNvSpPr/>
          <p:nvPr/>
        </p:nvSpPr>
        <p:spPr>
          <a:xfrm>
            <a:off x="914400" y="3817620"/>
            <a:ext cx="640080" cy="64008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38176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1783080" y="3602736"/>
            <a:ext cx="274320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聊天軟體自動化不可靠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63440" y="3602736"/>
            <a:ext cx="667512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某台螢幕上聊天視窗展不開、輸入框打不進字，重試無效。學到的教訓：卡住的自動化不要硬重試，改成把內容準備好交給人類做最後一步。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40080" y="4937760"/>
            <a:ext cx="10881360" cy="1325880"/>
          </a:xfrm>
          <a:prstGeom prst="roundRect">
            <a:avLst>
              <a:gd name="adj" fmla="val 6897"/>
            </a:avLst>
          </a:prstGeom>
          <a:solidFill>
            <a:srgbClr val="F4F6FB"/>
          </a:solidFill>
          <a:ln/>
        </p:spPr>
      </p:sp>
      <p:sp>
        <p:nvSpPr>
          <p:cNvPr id="15" name="Shape 13"/>
          <p:cNvSpPr/>
          <p:nvPr/>
        </p:nvSpPr>
        <p:spPr>
          <a:xfrm>
            <a:off x="914400" y="5280660"/>
            <a:ext cx="640080" cy="64008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52806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40" dirty="0"/>
          </a:p>
        </p:txBody>
      </p:sp>
      <p:sp>
        <p:nvSpPr>
          <p:cNvPr id="17" name="Text 15"/>
          <p:cNvSpPr/>
          <p:nvPr/>
        </p:nvSpPr>
        <p:spPr>
          <a:xfrm>
            <a:off x="1783080" y="5065776"/>
            <a:ext cx="274320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多天課程的隱藏規律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663440" y="5065776"/>
            <a:ext cx="667512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誤把「出現後測連結」當成最後一堂課的訊號，其實只是提前公告。查行事曆確認「今天是系列第幾天」，就能分清前測 / 後測什麼時候該出現。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1F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背後怎麼跑：以「課前叫醒」為例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只是一段對話 session，本身沒辦法「定時醒來」做事——這段要交給一個真正常駐運作的系統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2395728" cy="2103120"/>
          </a:xfrm>
          <a:prstGeom prst="roundRect">
            <a:avLst>
              <a:gd name="adj" fmla="val 5217"/>
            </a:avLst>
          </a:prstGeom>
          <a:solidFill>
            <a:srgbClr val="F4F6FB"/>
          </a:solidFill>
          <a:ln/>
          <a:effectLst>
            <a:outerShdw sx="100000" sy="100000" kx="0" ky="0" algn="bl" rotWithShape="0" blurRad="63500" dist="25400" dir="5400000">
              <a:srgbClr val="1B1F3B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72184" y="2194560"/>
            <a:ext cx="731520" cy="7315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6" name="Text 4"/>
          <p:cNvSpPr/>
          <p:nvPr/>
        </p:nvSpPr>
        <p:spPr>
          <a:xfrm>
            <a:off x="1472184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6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</a:t>
            </a:r>
            <a:endParaRPr lang="en-US" sz="1760" dirty="0"/>
          </a:p>
        </p:txBody>
      </p:sp>
      <p:sp>
        <p:nvSpPr>
          <p:cNvPr id="7" name="Text 5"/>
          <p:cNvSpPr/>
          <p:nvPr/>
        </p:nvSpPr>
        <p:spPr>
          <a:xfrm>
            <a:off x="749808" y="3017520"/>
            <a:ext cx="21762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49808" y="3310128"/>
            <a:ext cx="21762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對話 session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68096" y="3611880"/>
            <a:ext cx="2139696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87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找出上課時間，交出結構化資料後就沒事了——它不是常駐服務，關掉/閒置後不會自己醒來</a:t>
            </a:r>
            <a:endParaRPr lang="en-US" sz="870" dirty="0"/>
          </a:p>
        </p:txBody>
      </p:sp>
      <p:sp>
        <p:nvSpPr>
          <p:cNvPr id="10" name="Text 8"/>
          <p:cNvSpPr/>
          <p:nvPr/>
        </p:nvSpPr>
        <p:spPr>
          <a:xfrm>
            <a:off x="3017520" y="2514600"/>
            <a:ext cx="2560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6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236976" y="1965960"/>
            <a:ext cx="2395728" cy="2103120"/>
          </a:xfrm>
          <a:prstGeom prst="roundRect">
            <a:avLst>
              <a:gd name="adj" fmla="val 5217"/>
            </a:avLst>
          </a:prstGeom>
          <a:solidFill>
            <a:srgbClr val="F4F6FB"/>
          </a:solidFill>
          <a:ln/>
          <a:effectLst>
            <a:outerShdw sx="100000" sy="100000" kx="0" ky="0" algn="bl" rotWithShape="0" blurRad="63500" dist="25400" dir="5400000">
              <a:srgbClr val="1B1F3B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069080" y="2194560"/>
            <a:ext cx="731520" cy="7315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3" name="Text 11"/>
          <p:cNvSpPr/>
          <p:nvPr/>
        </p:nvSpPr>
        <p:spPr>
          <a:xfrm>
            <a:off x="406908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6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</a:t>
            </a:r>
            <a:endParaRPr lang="en-US" sz="1760" dirty="0"/>
          </a:p>
        </p:txBody>
      </p:sp>
      <p:sp>
        <p:nvSpPr>
          <p:cNvPr id="14" name="Text 12"/>
          <p:cNvSpPr/>
          <p:nvPr/>
        </p:nvSpPr>
        <p:spPr>
          <a:xfrm>
            <a:off x="3346704" y="3017520"/>
            <a:ext cx="21762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346704" y="3310128"/>
            <a:ext cx="21762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家中常駐小主機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364992" y="3611880"/>
            <a:ext cx="2139696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87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小時等待，自己算出「上課前20分鐘」那個時間點，時間到才觸發下一步</a:t>
            </a:r>
            <a:endParaRPr lang="en-US" sz="870" dirty="0"/>
          </a:p>
        </p:txBody>
      </p:sp>
      <p:sp>
        <p:nvSpPr>
          <p:cNvPr id="17" name="Text 15"/>
          <p:cNvSpPr/>
          <p:nvPr/>
        </p:nvSpPr>
        <p:spPr>
          <a:xfrm>
            <a:off x="5614416" y="2514600"/>
            <a:ext cx="2560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6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5833872" y="1965960"/>
            <a:ext cx="2395728" cy="2103120"/>
          </a:xfrm>
          <a:prstGeom prst="roundRect">
            <a:avLst>
              <a:gd name="adj" fmla="val 5217"/>
            </a:avLst>
          </a:prstGeom>
          <a:solidFill>
            <a:srgbClr val="F4F6FB"/>
          </a:solidFill>
          <a:ln/>
          <a:effectLst>
            <a:outerShdw sx="100000" sy="100000" kx="0" ky="0" algn="bl" rotWithShape="0" blurRad="63500" dist="25400" dir="5400000">
              <a:srgbClr val="1B1F3B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665976" y="2194560"/>
            <a:ext cx="731520" cy="7315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20" name="Text 18"/>
          <p:cNvSpPr/>
          <p:nvPr/>
        </p:nvSpPr>
        <p:spPr>
          <a:xfrm>
            <a:off x="6665976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6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</a:t>
            </a:r>
            <a:endParaRPr lang="en-US" sz="1760" dirty="0"/>
          </a:p>
        </p:txBody>
      </p:sp>
      <p:sp>
        <p:nvSpPr>
          <p:cNvPr id="21" name="Text 19"/>
          <p:cNvSpPr/>
          <p:nvPr/>
        </p:nvSpPr>
        <p:spPr>
          <a:xfrm>
            <a:off x="5943600" y="3017520"/>
            <a:ext cx="21762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Assistant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943600" y="3310128"/>
            <a:ext cx="21762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同一台主機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961888" y="3611880"/>
            <a:ext cx="2139696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87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收到 n8n 觸發，呼叫語音服務、決定要用哪個喇叭播放</a:t>
            </a:r>
            <a:endParaRPr lang="en-US" sz="870" dirty="0"/>
          </a:p>
        </p:txBody>
      </p:sp>
      <p:sp>
        <p:nvSpPr>
          <p:cNvPr id="24" name="Text 22"/>
          <p:cNvSpPr/>
          <p:nvPr/>
        </p:nvSpPr>
        <p:spPr>
          <a:xfrm>
            <a:off x="8211312" y="2514600"/>
            <a:ext cx="2560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A6C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8430768" y="1965960"/>
            <a:ext cx="2395728" cy="2103120"/>
          </a:xfrm>
          <a:prstGeom prst="roundRect">
            <a:avLst>
              <a:gd name="adj" fmla="val 5217"/>
            </a:avLst>
          </a:prstGeom>
          <a:solidFill>
            <a:srgbClr val="F4F6FB"/>
          </a:solidFill>
          <a:ln/>
          <a:effectLst>
            <a:outerShdw sx="100000" sy="100000" kx="0" ky="0" algn="bl" rotWithShape="0" blurRad="63500" dist="25400" dir="5400000">
              <a:srgbClr val="1B1F3B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9262872" y="2194560"/>
            <a:ext cx="731520" cy="7315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27" name="Text 25"/>
          <p:cNvSpPr/>
          <p:nvPr/>
        </p:nvSpPr>
        <p:spPr>
          <a:xfrm>
            <a:off x="9262872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6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🔊</a:t>
            </a:r>
            <a:endParaRPr lang="en-US" sz="1760" dirty="0"/>
          </a:p>
        </p:txBody>
      </p:sp>
      <p:sp>
        <p:nvSpPr>
          <p:cNvPr id="28" name="Text 26"/>
          <p:cNvSpPr/>
          <p:nvPr/>
        </p:nvSpPr>
        <p:spPr>
          <a:xfrm>
            <a:off x="8540496" y="3017520"/>
            <a:ext cx="21762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家用喇叭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8540496" y="3310128"/>
            <a:ext cx="21762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實體裝置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8558784" y="3611880"/>
            <a:ext cx="2139696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87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語音唸出提醒，每 5 分鐘一次，最多三次</a:t>
            </a:r>
            <a:endParaRPr lang="en-US" sz="870" dirty="0"/>
          </a:p>
        </p:txBody>
      </p:sp>
      <p:sp>
        <p:nvSpPr>
          <p:cNvPr id="31" name="Shape 29"/>
          <p:cNvSpPr/>
          <p:nvPr/>
        </p:nvSpPr>
        <p:spPr>
          <a:xfrm>
            <a:off x="1837944" y="4206240"/>
            <a:ext cx="7790688" cy="0"/>
          </a:xfrm>
          <a:prstGeom prst="line">
            <a:avLst/>
          </a:prstGeom>
          <a:noFill/>
          <a:ln w="19050">
            <a:solidFill>
              <a:srgbClr val="4A6CF7"/>
            </a:solidFill>
            <a:prstDash val="dash"/>
            <a:tailEnd type="triangle"/>
          </a:ln>
        </p:spPr>
      </p:sp>
      <p:sp>
        <p:nvSpPr>
          <p:cNvPr id="32" name="Text 30"/>
          <p:cNvSpPr/>
          <p:nvPr/>
        </p:nvSpPr>
        <p:spPr>
          <a:xfrm>
            <a:off x="640080" y="438912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使用者對喇叭說「OK I got it」→ 語音辨識設定 ACK 旗標 → 通知 Home Assistant / n8n 停止後續提醒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640080" y="4892040"/>
            <a:ext cx="10881360" cy="1417320"/>
          </a:xfrm>
          <a:prstGeom prst="roundRect">
            <a:avLst>
              <a:gd name="adj" fmla="val 7742"/>
            </a:avLst>
          </a:prstGeom>
          <a:solidFill>
            <a:srgbClr val="1E2761"/>
          </a:solidFill>
          <a:ln/>
        </p:spPr>
      </p:sp>
      <p:sp>
        <p:nvSpPr>
          <p:cNvPr id="34" name="Text 32"/>
          <p:cNvSpPr/>
          <p:nvPr/>
        </p:nvSpPr>
        <p:spPr>
          <a:xfrm>
            <a:off x="914400" y="5074920"/>
            <a:ext cx="10241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為什麼一定要交給 n8n，Claude Code 自己做不到？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914400" y="5440680"/>
            <a:ext cx="10332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是一次性的對話 session，沒有「掛著背景、等到某個時間點自己醒來」的能力；n8n 是常駐在本地小主機上的排程引擎，本來就是為了「一直開著、等到時間到」而存在。所以分工是：判斷力的部分（幾點上課、提醒文字）留給 Claude Code，機械式的等待與觸發交給 n8n。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3291840"/>
            <a:ext cx="5486400" cy="5486400"/>
          </a:xfrm>
          <a:prstGeom prst="ellipse">
            <a:avLst/>
          </a:prstGeom>
          <a:solidFill>
            <a:srgbClr val="263073"/>
          </a:solidFill>
          <a:ln/>
        </p:spPr>
      </p:sp>
      <p:sp>
        <p:nvSpPr>
          <p:cNvPr id="3" name="Text 1"/>
          <p:cNvSpPr/>
          <p:nvPr/>
        </p:nvSpPr>
        <p:spPr>
          <a:xfrm>
            <a:off x="777240" y="1005840"/>
            <a:ext cx="9601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這個模式，能套用到更多地方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874520"/>
            <a:ext cx="9601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只要一件事符合「重複發生、多個步驟、牽涉外部連結、</a:t>
            </a: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最後需要一次人類拍板」，這套「自動化到送出前一步」的做法就能套用。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77240" y="3246120"/>
            <a:ext cx="2514600" cy="1828800"/>
          </a:xfrm>
          <a:prstGeom prst="roundRect">
            <a:avLst>
              <a:gd name="adj" fmla="val 5000"/>
            </a:avLst>
          </a:prstGeom>
          <a:solidFill>
            <a:srgbClr val="16204F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347472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找齊資訊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4069080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跨來源彙整，不留死角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93008" y="3246120"/>
            <a:ext cx="2514600" cy="1828800"/>
          </a:xfrm>
          <a:prstGeom prst="roundRect">
            <a:avLst>
              <a:gd name="adj" fmla="val 5000"/>
            </a:avLst>
          </a:prstGeom>
          <a:solidFill>
            <a:srgbClr val="16204F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30168" y="347472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自動化到底線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30168" y="4069080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只在不可逆的一步前停下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08776" y="3246120"/>
            <a:ext cx="2514600" cy="1828800"/>
          </a:xfrm>
          <a:prstGeom prst="roundRect">
            <a:avLst>
              <a:gd name="adj" fmla="val 5000"/>
            </a:avLst>
          </a:prstGeom>
          <a:solidFill>
            <a:srgbClr val="16204F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45936" y="347472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自適應監看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345936" y="4069080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熱度跟著實際狀況走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924544" y="3246120"/>
            <a:ext cx="2514600" cy="1828800"/>
          </a:xfrm>
          <a:prstGeom prst="roundRect">
            <a:avLst>
              <a:gd name="adj" fmla="val 5000"/>
            </a:avLst>
          </a:prstGeom>
          <a:solidFill>
            <a:srgbClr val="16204F"/>
          </a:solidFill>
          <a:ln w="12700">
            <a:solidFill>
              <a:srgbClr val="3A46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347472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FA3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邊做邊修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061704" y="4069080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D7D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用真實場景持續打磨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55778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謝謝聆聽。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2026-07-18T08:21:13Z</dcterms:created>
  <dcterms:modified xsi:type="dcterms:W3CDTF">2026-07-18T08:21:13Z</dcterms:modified>
</cp:coreProperties>
</file>